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embeddedFontLst>
    <p:embeddedFont>
      <p:font typeface="Roboto"/>
      <p:regular r:id="rId19"/>
      <p:bold r:id="rId20"/>
      <p:italic r:id="rId21"/>
      <p:boldItalic r:id="rId22"/>
    </p:embeddedFont>
    <p:embeddedFont>
      <p:font typeface="Merriweather"/>
      <p:regular r:id="rId23"/>
      <p:bold r:id="rId24"/>
      <p:italic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bold.fntdata"/><Relationship Id="rId22" Type="http://schemas.openxmlformats.org/officeDocument/2006/relationships/font" Target="fonts/Roboto-boldItalic.fntdata"/><Relationship Id="rId21" Type="http://schemas.openxmlformats.org/officeDocument/2006/relationships/font" Target="fonts/Roboto-italic.fntdata"/><Relationship Id="rId24" Type="http://schemas.openxmlformats.org/officeDocument/2006/relationships/font" Target="fonts/Merriweather-bold.fntdata"/><Relationship Id="rId23" Type="http://schemas.openxmlformats.org/officeDocument/2006/relationships/font" Target="fonts/Merriweather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erriweather-boldItalic.fntdata"/><Relationship Id="rId25" Type="http://schemas.openxmlformats.org/officeDocument/2006/relationships/font" Target="fonts/Merriweather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Roboto-regular.fntdata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98df2a4890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98df2a4890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9a54341757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19a54341757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98df2a4890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198df2a4890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98df2a4890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98df2a4890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198df2a489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198df2a489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Purpose</a:t>
            </a:r>
            <a:r>
              <a:rPr lang="en"/>
              <a:t> Statement; Tell Your Story; Conclusion; Appendix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9a54341757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19a54341757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9d938739bd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19d938739bd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9a54341757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19a54341757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98df2a4890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198df2a4890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98df2a4890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198df2a4890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9a54341757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19a54341757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9a54341757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19a54341757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25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hasCustomPrompt="1" type="title"/>
          </p:nvPr>
        </p:nvSpPr>
        <p:spPr>
          <a:xfrm>
            <a:off x="311750" y="831175"/>
            <a:ext cx="5334900" cy="12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11"/>
          <p:cNvSpPr txBox="1"/>
          <p:nvPr>
            <p:ph idx="1" type="body"/>
          </p:nvPr>
        </p:nvSpPr>
        <p:spPr>
          <a:xfrm>
            <a:off x="311700" y="2121425"/>
            <a:ext cx="5334900" cy="9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57" name="Google Shape;5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48099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6" name="Google Shape;16;p3"/>
          <p:cNvSpPr/>
          <p:nvPr/>
        </p:nvSpPr>
        <p:spPr>
          <a:xfrm>
            <a:off x="0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0"/>
            <a:ext cx="431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/>
          <p:nvPr/>
        </p:nvSpPr>
        <p:spPr>
          <a:xfrm>
            <a:off x="0" y="44125"/>
            <a:ext cx="4313625" cy="4399375"/>
          </a:xfrm>
          <a:custGeom>
            <a:rect b="b" l="l" r="r" t="t"/>
            <a:pathLst>
              <a:path extrusionOk="0" h="175975" w="172545">
                <a:moveTo>
                  <a:pt x="0" y="157"/>
                </a:moveTo>
                <a:lnTo>
                  <a:pt x="172419" y="0"/>
                </a:lnTo>
                <a:lnTo>
                  <a:pt x="172545" y="126541"/>
                </a:lnTo>
                <a:lnTo>
                  <a:pt x="0" y="175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22" name="Google Shape;22;p4"/>
          <p:cNvSpPr/>
          <p:nvPr/>
        </p:nvSpPr>
        <p:spPr>
          <a:xfrm>
            <a:off x="-125" y="0"/>
            <a:ext cx="4316900" cy="4395600"/>
          </a:xfrm>
          <a:custGeom>
            <a:rect b="b" l="l" r="r" t="t"/>
            <a:pathLst>
              <a:path extrusionOk="0" h="175824" w="172676">
                <a:moveTo>
                  <a:pt x="0" y="6"/>
                </a:moveTo>
                <a:lnTo>
                  <a:pt x="172676" y="0"/>
                </a:lnTo>
                <a:lnTo>
                  <a:pt x="172562" y="126442"/>
                </a:lnTo>
                <a:lnTo>
                  <a:pt x="0" y="17582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23" name="Google Shape;23;p4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/>
          <p:nvPr/>
        </p:nvSpPr>
        <p:spPr>
          <a:xfrm>
            <a:off x="0" y="0"/>
            <a:ext cx="3764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 txBox="1"/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7"/>
          <p:cNvSpPr txBox="1"/>
          <p:nvPr>
            <p:ph idx="1" type="body"/>
          </p:nvPr>
        </p:nvSpPr>
        <p:spPr>
          <a:xfrm>
            <a:off x="311700" y="2390650"/>
            <a:ext cx="3127500" cy="229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0" name="Google Shape;4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/>
          <p:nvPr>
            <p:ph type="title"/>
          </p:nvPr>
        </p:nvSpPr>
        <p:spPr>
          <a:xfrm>
            <a:off x="311675" y="798600"/>
            <a:ext cx="6247800" cy="35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3" name="Google Shape;4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9"/>
          <p:cNvSpPr txBox="1"/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" type="subTitle"/>
          </p:nvPr>
        </p:nvSpPr>
        <p:spPr>
          <a:xfrm>
            <a:off x="304800" y="2626725"/>
            <a:ext cx="3704400" cy="9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8" name="Google Shape;48;p9"/>
          <p:cNvSpPr txBox="1"/>
          <p:nvPr>
            <p:ph idx="2" type="body"/>
          </p:nvPr>
        </p:nvSpPr>
        <p:spPr>
          <a:xfrm>
            <a:off x="4879025" y="500925"/>
            <a:ext cx="3954000" cy="41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9" name="Google Shape;49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/>
          <p:nvPr/>
        </p:nvSpPr>
        <p:spPr>
          <a:xfrm>
            <a:off x="0" y="4369000"/>
            <a:ext cx="9144000" cy="77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10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erriweather"/>
              <a:buNone/>
              <a:defRPr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/>
        </p:txBody>
      </p:sp>
      <p:sp>
        <p:nvSpPr>
          <p:cNvPr id="53" name="Google Shape;5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aradig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3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 marketing strategies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maximizing the Cyclistic members</a:t>
            </a:r>
            <a:endParaRPr/>
          </a:p>
        </p:txBody>
      </p:sp>
      <p:sp>
        <p:nvSpPr>
          <p:cNvPr id="65" name="Google Shape;65;p13"/>
          <p:cNvSpPr txBox="1"/>
          <p:nvPr>
            <p:ph idx="1" type="subTitle"/>
          </p:nvPr>
        </p:nvSpPr>
        <p:spPr>
          <a:xfrm>
            <a:off x="311700" y="1878543"/>
            <a:ext cx="4242600" cy="122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Created by:</a:t>
            </a:r>
            <a:r>
              <a:rPr lang="en"/>
              <a:t> Graveo Wicaksana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Last Updated:</a:t>
            </a:r>
            <a:r>
              <a:rPr lang="en"/>
              <a:t> November 27th, 2022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2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Number of rides</a:t>
            </a:r>
            <a:endParaRPr/>
          </a:p>
        </p:txBody>
      </p:sp>
      <p:sp>
        <p:nvSpPr>
          <p:cNvPr id="135" name="Google Shape;135;p22"/>
          <p:cNvSpPr txBox="1"/>
          <p:nvPr>
            <p:ph idx="1" type="body"/>
          </p:nvPr>
        </p:nvSpPr>
        <p:spPr>
          <a:xfrm>
            <a:off x="311700" y="1505700"/>
            <a:ext cx="31533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Casual riders are lower on weekdays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Member riders are higher on weekdays</a:t>
            </a:r>
            <a:endParaRPr/>
          </a:p>
        </p:txBody>
      </p:sp>
      <p:pic>
        <p:nvPicPr>
          <p:cNvPr id="136" name="Google Shape;13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21425" y="1505700"/>
            <a:ext cx="5010911" cy="3185375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2"/>
          <p:cNvSpPr txBox="1"/>
          <p:nvPr/>
        </p:nvSpPr>
        <p:spPr>
          <a:xfrm>
            <a:off x="8072250" y="3123650"/>
            <a:ext cx="642000" cy="40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8" name="Google Shape;138;p22"/>
          <p:cNvSpPr txBox="1"/>
          <p:nvPr/>
        </p:nvSpPr>
        <p:spPr>
          <a:xfrm>
            <a:off x="8237560" y="3114663"/>
            <a:ext cx="6858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" sz="989">
                <a:latin typeface="Roboto"/>
                <a:ea typeface="Roboto"/>
                <a:cs typeface="Roboto"/>
                <a:sym typeface="Roboto"/>
              </a:rPr>
              <a:t>Member</a:t>
            </a:r>
            <a:endParaRPr sz="989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9" name="Google Shape;139;p22"/>
          <p:cNvSpPr txBox="1"/>
          <p:nvPr/>
        </p:nvSpPr>
        <p:spPr>
          <a:xfrm>
            <a:off x="8233000" y="2831150"/>
            <a:ext cx="594300" cy="34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" sz="989">
                <a:latin typeface="Roboto"/>
                <a:ea typeface="Roboto"/>
                <a:cs typeface="Roboto"/>
                <a:sym typeface="Roboto"/>
              </a:rPr>
              <a:t>Casual</a:t>
            </a:r>
            <a:endParaRPr sz="989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0" name="Google Shape;140;p22"/>
          <p:cNvSpPr/>
          <p:nvPr/>
        </p:nvSpPr>
        <p:spPr>
          <a:xfrm>
            <a:off x="8095900" y="2935538"/>
            <a:ext cx="137100" cy="137100"/>
          </a:xfrm>
          <a:prstGeom prst="rect">
            <a:avLst/>
          </a:prstGeom>
          <a:solidFill>
            <a:srgbClr val="669BB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22"/>
          <p:cNvSpPr/>
          <p:nvPr/>
        </p:nvSpPr>
        <p:spPr>
          <a:xfrm>
            <a:off x="8095900" y="3204188"/>
            <a:ext cx="137100" cy="137100"/>
          </a:xfrm>
          <a:prstGeom prst="rect">
            <a:avLst/>
          </a:prstGeom>
          <a:solidFill>
            <a:srgbClr val="C1121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3"/>
          <p:cNvSpPr txBox="1"/>
          <p:nvPr>
            <p:ph type="title"/>
          </p:nvPr>
        </p:nvSpPr>
        <p:spPr>
          <a:xfrm>
            <a:off x="311675" y="798600"/>
            <a:ext cx="6247800" cy="35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Recommendations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4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Recommendations</a:t>
            </a:r>
            <a:endParaRPr/>
          </a:p>
        </p:txBody>
      </p:sp>
      <p:sp>
        <p:nvSpPr>
          <p:cNvPr id="152" name="Google Shape;152;p24"/>
          <p:cNvSpPr txBox="1"/>
          <p:nvPr>
            <p:ph idx="1" type="body"/>
          </p:nvPr>
        </p:nvSpPr>
        <p:spPr>
          <a:xfrm>
            <a:off x="260521" y="3563475"/>
            <a:ext cx="2651700" cy="155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A86E8"/>
                </a:solidFill>
              </a:rPr>
              <a:t>Membership Engagement Track</a:t>
            </a:r>
            <a:endParaRPr>
              <a:solidFill>
                <a:srgbClr val="4A86E8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200"/>
              <a:t>Cycling in the same track with annual members.</a:t>
            </a:r>
            <a:endParaRPr sz="1200"/>
          </a:p>
        </p:txBody>
      </p:sp>
      <p:sp>
        <p:nvSpPr>
          <p:cNvPr id="153" name="Google Shape;153;p24"/>
          <p:cNvSpPr txBox="1"/>
          <p:nvPr>
            <p:ph idx="2" type="body"/>
          </p:nvPr>
        </p:nvSpPr>
        <p:spPr>
          <a:xfrm>
            <a:off x="3248123" y="3563475"/>
            <a:ext cx="2651700" cy="155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9900"/>
                </a:solidFill>
              </a:rPr>
              <a:t>Get Work Member</a:t>
            </a:r>
            <a:endParaRPr>
              <a:solidFill>
                <a:srgbClr val="FF99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200"/>
              <a:t>Annual members get discount 10% for 10 new members.</a:t>
            </a:r>
            <a:endParaRPr sz="1200"/>
          </a:p>
        </p:txBody>
      </p:sp>
      <p:pic>
        <p:nvPicPr>
          <p:cNvPr id="154" name="Google Shape;15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075" y="1505700"/>
            <a:ext cx="2776649" cy="1851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4"/>
          <p:cNvPicPr preferRelativeResize="0"/>
          <p:nvPr/>
        </p:nvPicPr>
        <p:blipFill rotWithShape="1">
          <a:blip r:embed="rId4">
            <a:alphaModFix/>
          </a:blip>
          <a:srcRect b="16155" l="0" r="10" t="39449"/>
          <a:stretch/>
        </p:blipFill>
        <p:spPr>
          <a:xfrm>
            <a:off x="3180927" y="1525042"/>
            <a:ext cx="2779800" cy="1851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6204001" y="3554945"/>
            <a:ext cx="2651700" cy="155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80000"/>
                </a:solidFill>
              </a:rPr>
              <a:t>Expandable Cycling</a:t>
            </a:r>
            <a:endParaRPr>
              <a:solidFill>
                <a:srgbClr val="98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200"/>
              <a:t>Cycling in the longer track and time.</a:t>
            </a:r>
            <a:endParaRPr sz="1200"/>
          </a:p>
        </p:txBody>
      </p:sp>
      <p:pic>
        <p:nvPicPr>
          <p:cNvPr id="157" name="Google Shape;157;p24"/>
          <p:cNvPicPr preferRelativeResize="0"/>
          <p:nvPr/>
        </p:nvPicPr>
        <p:blipFill rotWithShape="1">
          <a:blip r:embed="rId5">
            <a:alphaModFix/>
          </a:blip>
          <a:srcRect b="0" l="12557" r="2940" t="0"/>
          <a:stretch/>
        </p:blipFill>
        <p:spPr>
          <a:xfrm>
            <a:off x="6214950" y="1525050"/>
            <a:ext cx="2776651" cy="185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3050" y="0"/>
            <a:ext cx="6537901" cy="4358601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5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“Better to do something, rather than to do nothing”</a:t>
            </a:r>
            <a:endParaRPr/>
          </a:p>
        </p:txBody>
      </p:sp>
      <p:sp>
        <p:nvSpPr>
          <p:cNvPr id="164" name="Google Shape;164;p25"/>
          <p:cNvSpPr/>
          <p:nvPr/>
        </p:nvSpPr>
        <p:spPr>
          <a:xfrm>
            <a:off x="0" y="-50"/>
            <a:ext cx="1336200" cy="4358700"/>
          </a:xfrm>
          <a:prstGeom prst="rect">
            <a:avLst/>
          </a:prstGeom>
          <a:gradFill>
            <a:gsLst>
              <a:gs pos="0">
                <a:srgbClr val="DDDDDD"/>
              </a:gs>
              <a:gs pos="100000">
                <a:srgbClr val="919191"/>
              </a:gs>
            </a:gsLst>
            <a:lin ang="5400012" scaled="0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25"/>
          <p:cNvSpPr/>
          <p:nvPr/>
        </p:nvSpPr>
        <p:spPr>
          <a:xfrm>
            <a:off x="7807800" y="-50"/>
            <a:ext cx="1336200" cy="43587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B3B3B3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71" name="Google Shape;71;p14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Background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Data Processing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Analyzes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Recommendations</a:t>
            </a:r>
            <a:endParaRPr/>
          </a:p>
        </p:txBody>
      </p:sp>
      <p:cxnSp>
        <p:nvCxnSpPr>
          <p:cNvPr id="72" name="Google Shape;72;p14"/>
          <p:cNvCxnSpPr/>
          <p:nvPr/>
        </p:nvCxnSpPr>
        <p:spPr>
          <a:xfrm>
            <a:off x="524300" y="1577650"/>
            <a:ext cx="1674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3" name="Google Shape;73;p14"/>
          <p:cNvCxnSpPr/>
          <p:nvPr/>
        </p:nvCxnSpPr>
        <p:spPr>
          <a:xfrm>
            <a:off x="767925" y="1577650"/>
            <a:ext cx="11871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4" name="Google Shape;74;p14"/>
          <p:cNvCxnSpPr/>
          <p:nvPr/>
        </p:nvCxnSpPr>
        <p:spPr>
          <a:xfrm>
            <a:off x="524300" y="1730050"/>
            <a:ext cx="1674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5" name="Google Shape;75;p14"/>
          <p:cNvCxnSpPr/>
          <p:nvPr/>
        </p:nvCxnSpPr>
        <p:spPr>
          <a:xfrm>
            <a:off x="767925" y="1730050"/>
            <a:ext cx="11871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6" name="Google Shape;76;p14"/>
          <p:cNvCxnSpPr/>
          <p:nvPr/>
        </p:nvCxnSpPr>
        <p:spPr>
          <a:xfrm>
            <a:off x="524300" y="1882450"/>
            <a:ext cx="1674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7" name="Google Shape;77;p14"/>
          <p:cNvCxnSpPr/>
          <p:nvPr/>
        </p:nvCxnSpPr>
        <p:spPr>
          <a:xfrm>
            <a:off x="767925" y="1882450"/>
            <a:ext cx="11871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8" name="Google Shape;78;p14"/>
          <p:cNvCxnSpPr/>
          <p:nvPr/>
        </p:nvCxnSpPr>
        <p:spPr>
          <a:xfrm>
            <a:off x="524300" y="2029600"/>
            <a:ext cx="1674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9" name="Google Shape;79;p14"/>
          <p:cNvCxnSpPr/>
          <p:nvPr/>
        </p:nvCxnSpPr>
        <p:spPr>
          <a:xfrm>
            <a:off x="767925" y="2029600"/>
            <a:ext cx="11871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5"/>
          <p:cNvSpPr txBox="1"/>
          <p:nvPr>
            <p:ph type="title"/>
          </p:nvPr>
        </p:nvSpPr>
        <p:spPr>
          <a:xfrm>
            <a:off x="311675" y="798600"/>
            <a:ext cx="6247800" cy="35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</a:t>
            </a:r>
            <a:endParaRPr/>
          </a:p>
        </p:txBody>
      </p:sp>
      <p:sp>
        <p:nvSpPr>
          <p:cNvPr id="90" name="Google Shape;90;p16"/>
          <p:cNvSpPr txBox="1"/>
          <p:nvPr>
            <p:ph idx="1" type="body"/>
          </p:nvPr>
        </p:nvSpPr>
        <p:spPr>
          <a:xfrm>
            <a:off x="311700" y="1505700"/>
            <a:ext cx="3999900" cy="170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In 2016, Cyclistic launched a bike-share offering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Two consumer segments: 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AutoNum type="alphaLcPeriod"/>
            </a:pPr>
            <a:r>
              <a:rPr lang="en" sz="1200"/>
              <a:t>Casual Riders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AutoNum type="alphaLcPeriod"/>
            </a:pPr>
            <a:r>
              <a:rPr lang="en" sz="1200"/>
              <a:t>Annual Members</a:t>
            </a:r>
            <a:endParaRPr sz="12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Annual members are more profitable than casual riders.</a:t>
            </a:r>
            <a:endParaRPr/>
          </a:p>
        </p:txBody>
      </p:sp>
      <p:sp>
        <p:nvSpPr>
          <p:cNvPr id="91" name="Google Shape;91;p16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2" name="Google Shape;9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2400" y="1505700"/>
            <a:ext cx="3999900" cy="266243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6"/>
          <p:cNvSpPr txBox="1"/>
          <p:nvPr/>
        </p:nvSpPr>
        <p:spPr>
          <a:xfrm>
            <a:off x="362450" y="3120825"/>
            <a:ext cx="3548700" cy="8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Objective: </a:t>
            </a:r>
            <a:r>
              <a:rPr b="1" lang="en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Design marketing </a:t>
            </a:r>
            <a:r>
              <a:rPr b="1" lang="en" sz="1300">
                <a:solidFill>
                  <a:srgbClr val="4A86E8"/>
                </a:solidFill>
                <a:latin typeface="Roboto"/>
                <a:ea typeface="Roboto"/>
                <a:cs typeface="Roboto"/>
                <a:sym typeface="Roboto"/>
              </a:rPr>
              <a:t>strategies</a:t>
            </a:r>
            <a:r>
              <a:rPr b="1" lang="en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aimed at converting </a:t>
            </a:r>
            <a:r>
              <a:rPr b="1" lang="en" sz="1300">
                <a:solidFill>
                  <a:srgbClr val="FF9900"/>
                </a:solidFill>
                <a:latin typeface="Roboto"/>
                <a:ea typeface="Roboto"/>
                <a:cs typeface="Roboto"/>
                <a:sym typeface="Roboto"/>
              </a:rPr>
              <a:t>casual</a:t>
            </a:r>
            <a:r>
              <a:rPr b="1" lang="en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riders into </a:t>
            </a:r>
            <a:r>
              <a:rPr b="1" lang="en" sz="1300">
                <a:solidFill>
                  <a:srgbClr val="FF00FF"/>
                </a:solidFill>
                <a:latin typeface="Roboto"/>
                <a:ea typeface="Roboto"/>
                <a:cs typeface="Roboto"/>
                <a:sym typeface="Roboto"/>
              </a:rPr>
              <a:t>annual</a:t>
            </a:r>
            <a:r>
              <a:rPr b="1" lang="en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members.</a:t>
            </a:r>
            <a:r>
              <a:rPr lang="en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7"/>
          <p:cNvSpPr txBox="1"/>
          <p:nvPr>
            <p:ph type="title"/>
          </p:nvPr>
        </p:nvSpPr>
        <p:spPr>
          <a:xfrm>
            <a:off x="311675" y="798600"/>
            <a:ext cx="6247800" cy="35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Processing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 txBox="1"/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Collection Data</a:t>
            </a:r>
            <a:endParaRPr/>
          </a:p>
        </p:txBody>
      </p:sp>
      <p:sp>
        <p:nvSpPr>
          <p:cNvPr id="104" name="Google Shape;104;p18"/>
          <p:cNvSpPr txBox="1"/>
          <p:nvPr>
            <p:ph idx="1" type="body"/>
          </p:nvPr>
        </p:nvSpPr>
        <p:spPr>
          <a:xfrm>
            <a:off x="29500" y="2390650"/>
            <a:ext cx="3736200" cy="229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54000" lvl="0" marL="28575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Based on Divvy trip data website </a:t>
            </a:r>
            <a:endParaRPr/>
          </a:p>
          <a:p>
            <a:pPr indent="-254000" lvl="0" marL="28575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Focused on last the 12 month of trip data</a:t>
            </a:r>
            <a:endParaRPr/>
          </a:p>
        </p:txBody>
      </p:sp>
      <p:pic>
        <p:nvPicPr>
          <p:cNvPr id="105" name="Google Shape;10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18750" y="1161650"/>
            <a:ext cx="5025248" cy="26244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9"/>
          <p:cNvSpPr txBox="1"/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Tidy Up Data</a:t>
            </a:r>
            <a:endParaRPr/>
          </a:p>
        </p:txBody>
      </p:sp>
      <p:sp>
        <p:nvSpPr>
          <p:cNvPr id="111" name="Google Shape;111;p19"/>
          <p:cNvSpPr txBox="1"/>
          <p:nvPr>
            <p:ph idx="1" type="body"/>
          </p:nvPr>
        </p:nvSpPr>
        <p:spPr>
          <a:xfrm>
            <a:off x="311700" y="2390650"/>
            <a:ext cx="3127500" cy="229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Import the data into R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Give the consistent column name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Clean up the dirty data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Calculate summary data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Export a summary file</a:t>
            </a:r>
            <a:endParaRPr/>
          </a:p>
        </p:txBody>
      </p:sp>
      <p:pic>
        <p:nvPicPr>
          <p:cNvPr id="112" name="Google Shape;11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36875" y="1186225"/>
            <a:ext cx="4921200" cy="328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0"/>
          <p:cNvSpPr txBox="1"/>
          <p:nvPr>
            <p:ph type="title"/>
          </p:nvPr>
        </p:nvSpPr>
        <p:spPr>
          <a:xfrm>
            <a:off x="311675" y="798600"/>
            <a:ext cx="6247800" cy="35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Analyzes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1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Average Duration</a:t>
            </a:r>
            <a:endParaRPr/>
          </a:p>
        </p:txBody>
      </p:sp>
      <p:sp>
        <p:nvSpPr>
          <p:cNvPr id="123" name="Google Shape;123;p21"/>
          <p:cNvSpPr txBox="1"/>
          <p:nvPr>
            <p:ph idx="1" type="body"/>
          </p:nvPr>
        </p:nvSpPr>
        <p:spPr>
          <a:xfrm>
            <a:off x="311700" y="1505700"/>
            <a:ext cx="31533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Casual riders do cycling longer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Average duration is increased near weekend</a:t>
            </a:r>
            <a:endParaRPr/>
          </a:p>
        </p:txBody>
      </p:sp>
      <p:pic>
        <p:nvPicPr>
          <p:cNvPr id="124" name="Google Shape;12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46550" y="1505700"/>
            <a:ext cx="4985775" cy="2996775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1"/>
          <p:cNvSpPr txBox="1"/>
          <p:nvPr/>
        </p:nvSpPr>
        <p:spPr>
          <a:xfrm>
            <a:off x="8068200" y="2984125"/>
            <a:ext cx="684000" cy="40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6" name="Google Shape;126;p21"/>
          <p:cNvSpPr txBox="1"/>
          <p:nvPr/>
        </p:nvSpPr>
        <p:spPr>
          <a:xfrm>
            <a:off x="8233000" y="2831150"/>
            <a:ext cx="594300" cy="34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" sz="989">
                <a:latin typeface="Roboto"/>
                <a:ea typeface="Roboto"/>
                <a:cs typeface="Roboto"/>
                <a:sym typeface="Roboto"/>
              </a:rPr>
              <a:t>Casual</a:t>
            </a:r>
            <a:endParaRPr sz="989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7" name="Google Shape;127;p21"/>
          <p:cNvSpPr txBox="1"/>
          <p:nvPr/>
        </p:nvSpPr>
        <p:spPr>
          <a:xfrm>
            <a:off x="8237560" y="3114663"/>
            <a:ext cx="6858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" sz="989">
                <a:latin typeface="Roboto"/>
                <a:ea typeface="Roboto"/>
                <a:cs typeface="Roboto"/>
                <a:sym typeface="Roboto"/>
              </a:rPr>
              <a:t>Member</a:t>
            </a:r>
            <a:endParaRPr sz="989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8" name="Google Shape;128;p21"/>
          <p:cNvSpPr/>
          <p:nvPr/>
        </p:nvSpPr>
        <p:spPr>
          <a:xfrm>
            <a:off x="8095900" y="2935538"/>
            <a:ext cx="137100" cy="137100"/>
          </a:xfrm>
          <a:prstGeom prst="rect">
            <a:avLst/>
          </a:prstGeom>
          <a:solidFill>
            <a:srgbClr val="669BB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21"/>
          <p:cNvSpPr/>
          <p:nvPr/>
        </p:nvSpPr>
        <p:spPr>
          <a:xfrm>
            <a:off x="8095900" y="3204188"/>
            <a:ext cx="137100" cy="137100"/>
          </a:xfrm>
          <a:prstGeom prst="rect">
            <a:avLst/>
          </a:prstGeom>
          <a:solidFill>
            <a:srgbClr val="C1121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aradigm">
  <a:themeElements>
    <a:clrScheme name="Paradigm">
      <a:dk1>
        <a:srgbClr val="31394D"/>
      </a:dk1>
      <a:lt1>
        <a:srgbClr val="FFFFFF"/>
      </a:lt1>
      <a:dk2>
        <a:srgbClr val="666666"/>
      </a:dk2>
      <a:lt2>
        <a:srgbClr val="626B73"/>
      </a:lt2>
      <a:accent1>
        <a:srgbClr val="002F4A"/>
      </a:accent1>
      <a:accent2>
        <a:srgbClr val="D9C4B1"/>
      </a:accent2>
      <a:accent3>
        <a:srgbClr val="EDE3DA"/>
      </a:accent3>
      <a:accent4>
        <a:srgbClr val="B85741"/>
      </a:accent4>
      <a:accent5>
        <a:srgbClr val="009384"/>
      </a:accent5>
      <a:accent6>
        <a:srgbClr val="D0F6FF"/>
      </a:accent6>
      <a:hlink>
        <a:srgbClr val="009384"/>
      </a:hlink>
      <a:folHlink>
        <a:srgbClr val="0093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